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2" r:id="rId4"/>
    <p:sldId id="259" r:id="rId5"/>
    <p:sldId id="271" r:id="rId6"/>
    <p:sldId id="274" r:id="rId7"/>
    <p:sldId id="275" r:id="rId8"/>
    <p:sldId id="276" r:id="rId9"/>
    <p:sldId id="273" r:id="rId10"/>
    <p:sldId id="267" r:id="rId11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">
          <p15:clr>
            <a:srgbClr val="A4A3A4"/>
          </p15:clr>
        </p15:guide>
        <p15:guide id="2" orient="horz" pos="3018">
          <p15:clr>
            <a:srgbClr val="A4A3A4"/>
          </p15:clr>
        </p15:guide>
        <p15:guide id="3" orient="horz" pos="2268">
          <p15:clr>
            <a:srgbClr val="A4A3A4"/>
          </p15:clr>
        </p15:guide>
        <p15:guide id="4" orient="horz" pos="1603">
          <p15:clr>
            <a:srgbClr val="A4A3A4"/>
          </p15:clr>
        </p15:guide>
        <p15:guide id="5" orient="horz" pos="1948">
          <p15:clr>
            <a:srgbClr val="A4A3A4"/>
          </p15:clr>
        </p15:guide>
        <p15:guide id="6" orient="horz" pos="2072">
          <p15:clr>
            <a:srgbClr val="A4A3A4"/>
          </p15:clr>
        </p15:guide>
        <p15:guide id="7" pos="221">
          <p15:clr>
            <a:srgbClr val="A4A3A4"/>
          </p15:clr>
        </p15:guide>
        <p15:guide id="8" pos="5536">
          <p15:clr>
            <a:srgbClr val="A4A3A4"/>
          </p15:clr>
        </p15:guide>
        <p15:guide id="9" pos="2880">
          <p15:clr>
            <a:srgbClr val="A4A3A4"/>
          </p15:clr>
        </p15:guide>
        <p15:guide id="10" pos="36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33"/>
    <a:srgbClr val="313231"/>
    <a:srgbClr val="1B9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41" autoAdjust="0"/>
    <p:restoredTop sz="94660"/>
  </p:normalViewPr>
  <p:slideViewPr>
    <p:cSldViewPr snapToGrid="0" snapToObjects="1" showGuides="1">
      <p:cViewPr varScale="1">
        <p:scale>
          <a:sx n="144" d="100"/>
          <a:sy n="144" d="100"/>
        </p:scale>
        <p:origin x="156" y="114"/>
      </p:cViewPr>
      <p:guideLst>
        <p:guide orient="horz" pos="218"/>
        <p:guide orient="horz" pos="3018"/>
        <p:guide orient="horz" pos="2268"/>
        <p:guide orient="horz" pos="1603"/>
        <p:guide orient="horz" pos="1948"/>
        <p:guide orient="horz" pos="2072"/>
        <p:guide pos="221"/>
        <p:guide pos="5536"/>
        <p:guide pos="2880"/>
        <p:guide pos="36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5BA4-A467-CE4B-B4A7-9B24EE16B8B4}" type="datetimeFigureOut">
              <a:rPr lang="de-DE" smtClean="0"/>
              <a:t>15.02.2016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907F-2B7C-BF49-94A6-8FD212935D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720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5BA4-A467-CE4B-B4A7-9B24EE16B8B4}" type="datetimeFigureOut">
              <a:rPr lang="de-DE" smtClean="0"/>
              <a:t>15.02.2016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907F-2B7C-BF49-94A6-8FD212935D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966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5BA4-A467-CE4B-B4A7-9B24EE16B8B4}" type="datetimeFigureOut">
              <a:rPr lang="de-DE" smtClean="0"/>
              <a:t>15.02.2016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907F-2B7C-BF49-94A6-8FD212935D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82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5BA4-A467-CE4B-B4A7-9B24EE16B8B4}" type="datetimeFigureOut">
              <a:rPr lang="de-DE" smtClean="0"/>
              <a:t>15.02.2016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907F-2B7C-BF49-94A6-8FD212935D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989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5BA4-A467-CE4B-B4A7-9B24EE16B8B4}" type="datetimeFigureOut">
              <a:rPr lang="de-DE" smtClean="0"/>
              <a:t>15.02.2016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907F-2B7C-BF49-94A6-8FD212935D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933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5BA4-A467-CE4B-B4A7-9B24EE16B8B4}" type="datetimeFigureOut">
              <a:rPr lang="de-DE" smtClean="0"/>
              <a:t>15.02.2016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907F-2B7C-BF49-94A6-8FD212935D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579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5BA4-A467-CE4B-B4A7-9B24EE16B8B4}" type="datetimeFigureOut">
              <a:rPr lang="de-DE" smtClean="0"/>
              <a:t>15.02.2016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907F-2B7C-BF49-94A6-8FD212935D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559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5BA4-A467-CE4B-B4A7-9B24EE16B8B4}" type="datetimeFigureOut">
              <a:rPr lang="de-DE" smtClean="0"/>
              <a:t>15.02.2016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907F-2B7C-BF49-94A6-8FD212935D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804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5BA4-A467-CE4B-B4A7-9B24EE16B8B4}" type="datetimeFigureOut">
              <a:rPr lang="de-DE" smtClean="0"/>
              <a:t>15.02.2016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907F-2B7C-BF49-94A6-8FD212935D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84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5BA4-A467-CE4B-B4A7-9B24EE16B8B4}" type="datetimeFigureOut">
              <a:rPr lang="de-DE" smtClean="0"/>
              <a:t>15.02.2016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907F-2B7C-BF49-94A6-8FD212935D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76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5BA4-A467-CE4B-B4A7-9B24EE16B8B4}" type="datetimeFigureOut">
              <a:rPr lang="de-DE" smtClean="0"/>
              <a:t>15.02.2016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907F-2B7C-BF49-94A6-8FD212935D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4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A5BA4-A467-CE4B-B4A7-9B24EE16B8B4}" type="datetimeFigureOut">
              <a:rPr lang="de-DE" smtClean="0"/>
              <a:t>15.02.2016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6907F-2B7C-BF49-94A6-8FD212935D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523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5"/>
            <a:ext cx="9144000" cy="5143500"/>
          </a:xfrm>
          <a:prstGeom prst="rect">
            <a:avLst/>
          </a:prstGeom>
          <a:solidFill>
            <a:srgbClr val="1B9A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de-DE" dirty="0">
              <a:solidFill>
                <a:srgbClr val="1B9A38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2778" y="1179765"/>
            <a:ext cx="7772400" cy="1102519"/>
          </a:xfrm>
        </p:spPr>
        <p:txBody>
          <a:bodyPr lIns="0" tIns="0" rIns="0" bIns="0">
            <a:normAutofit/>
          </a:bodyPr>
          <a:lstStyle/>
          <a:p>
            <a:pPr algn="l"/>
            <a:r>
              <a:rPr lang="cs-CZ" dirty="0" smtClean="0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Call opce a </a:t>
            </a:r>
            <a:r>
              <a:rPr lang="cs-CZ" dirty="0" err="1" smtClean="0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put</a:t>
            </a:r>
            <a:r>
              <a:rPr lang="cs-CZ" dirty="0" smtClean="0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 opce</a:t>
            </a:r>
            <a:endParaRPr lang="de-DE" dirty="0">
              <a:solidFill>
                <a:schemeClr val="bg1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9219660" y="4790722"/>
            <a:ext cx="352778" cy="3527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52778" y="2978870"/>
            <a:ext cx="1688629" cy="6095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000" dirty="0" smtClean="0">
                <a:solidFill>
                  <a:schemeClr val="bg1"/>
                </a:solidFill>
                <a:latin typeface="Helvetica Neue Medium"/>
                <a:cs typeface="Helvetica Neue Medium"/>
              </a:rPr>
              <a:t>Datum:</a:t>
            </a:r>
            <a:r>
              <a:rPr lang="de-DE" sz="1000" dirty="0" smtClean="0">
                <a:solidFill>
                  <a:schemeClr val="bg1"/>
                </a:solidFill>
                <a:latin typeface="Helvetica Neue Medium"/>
                <a:cs typeface="Helvetica Neue Medium"/>
              </a:rPr>
              <a:t/>
            </a:r>
            <a:br>
              <a:rPr lang="de-DE" sz="1000" dirty="0" smtClean="0">
                <a:solidFill>
                  <a:schemeClr val="bg1"/>
                </a:solidFill>
                <a:latin typeface="Helvetica Neue Medium"/>
                <a:cs typeface="Helvetica Neue Medium"/>
              </a:rPr>
            </a:br>
            <a:r>
              <a:rPr lang="cs-CZ" sz="1400" dirty="0" smtClean="0">
                <a:solidFill>
                  <a:schemeClr val="bg1"/>
                </a:solidFill>
                <a:latin typeface="Helvetica Neue Medium"/>
                <a:cs typeface="Helvetica Neue Medium"/>
              </a:rPr>
              <a:t>16</a:t>
            </a:r>
            <a:r>
              <a:rPr lang="cs-CZ" sz="1400" dirty="0" smtClean="0">
                <a:solidFill>
                  <a:schemeClr val="bg1"/>
                </a:solidFill>
                <a:latin typeface="Helvetica Neue Medium"/>
                <a:cs typeface="Helvetica Neue Medium"/>
              </a:rPr>
              <a:t>. </a:t>
            </a:r>
            <a:r>
              <a:rPr lang="cs-CZ" sz="1400" dirty="0" smtClean="0">
                <a:solidFill>
                  <a:schemeClr val="bg1"/>
                </a:solidFill>
                <a:latin typeface="Helvetica Neue Medium"/>
                <a:cs typeface="Helvetica Neue Medium"/>
              </a:rPr>
              <a:t>únor 2016</a:t>
            </a:r>
            <a:endParaRPr lang="de-DE" sz="1400" dirty="0" smtClean="0">
              <a:solidFill>
                <a:schemeClr val="bg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2041407" y="2978870"/>
            <a:ext cx="1688629" cy="6095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000" dirty="0" smtClean="0">
                <a:solidFill>
                  <a:schemeClr val="bg1"/>
                </a:solidFill>
                <a:latin typeface="Helvetica Neue Medium"/>
                <a:cs typeface="Helvetica Neue Medium"/>
              </a:rPr>
              <a:t>Lektor</a:t>
            </a:r>
            <a:r>
              <a:rPr lang="de-DE" sz="1000" dirty="0" smtClean="0">
                <a:solidFill>
                  <a:schemeClr val="bg1"/>
                </a:solidFill>
                <a:latin typeface="Helvetica Neue Medium"/>
                <a:cs typeface="Helvetica Neue Medium"/>
              </a:rPr>
              <a:t>:</a:t>
            </a:r>
          </a:p>
          <a:p>
            <a:pPr algn="l"/>
            <a:r>
              <a:rPr lang="cs-CZ" sz="1400" dirty="0" smtClean="0">
                <a:solidFill>
                  <a:schemeClr val="bg1"/>
                </a:solidFill>
                <a:latin typeface="Helvetica Neue Medium"/>
                <a:cs typeface="Helvetica Neue Medium"/>
              </a:rPr>
              <a:t>Gabriel Jurčák</a:t>
            </a:r>
            <a:endParaRPr lang="de-DE" sz="1400" dirty="0" smtClean="0">
              <a:solidFill>
                <a:schemeClr val="bg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3730036" y="2978870"/>
            <a:ext cx="1975557" cy="6095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000" dirty="0" smtClean="0">
                <a:solidFill>
                  <a:schemeClr val="bg1"/>
                </a:solidFill>
                <a:latin typeface="Helvetica Neue Medium"/>
                <a:cs typeface="Helvetica Neue Medium"/>
              </a:rPr>
              <a:t>Kontakt:</a:t>
            </a:r>
          </a:p>
          <a:p>
            <a:pPr algn="l"/>
            <a:r>
              <a:rPr lang="cs-CZ" sz="1400" smtClean="0">
                <a:solidFill>
                  <a:schemeClr val="bg1"/>
                </a:solidFill>
                <a:latin typeface="Helvetica Neue Medium"/>
                <a:cs typeface="Helvetica Neue Medium"/>
              </a:rPr>
              <a:t>g.jurcak</a:t>
            </a:r>
            <a:r>
              <a:rPr lang="de-DE" sz="1400" smtClean="0">
                <a:solidFill>
                  <a:schemeClr val="bg1"/>
                </a:solidFill>
                <a:latin typeface="Helvetica Neue Medium"/>
                <a:cs typeface="Helvetica Neue Medium"/>
              </a:rPr>
              <a:t>@</a:t>
            </a:r>
            <a:r>
              <a:rPr lang="de-DE" sz="1400" dirty="0" err="1" smtClean="0">
                <a:solidFill>
                  <a:schemeClr val="bg1"/>
                </a:solidFill>
                <a:latin typeface="Helvetica Neue Medium"/>
                <a:cs typeface="Helvetica Neue Medium"/>
              </a:rPr>
              <a:t>lynxbroke</a:t>
            </a:r>
            <a:r>
              <a:rPr lang="cs-CZ" sz="1400" dirty="0">
                <a:solidFill>
                  <a:schemeClr val="bg1"/>
                </a:solidFill>
                <a:latin typeface="Helvetica Neue Medium"/>
                <a:cs typeface="Helvetica Neue Medium"/>
              </a:rPr>
              <a:t>r</a:t>
            </a:r>
            <a:r>
              <a:rPr lang="cs-CZ" sz="1400" dirty="0" smtClean="0">
                <a:solidFill>
                  <a:schemeClr val="bg1"/>
                </a:solidFill>
                <a:latin typeface="Helvetica Neue Medium"/>
                <a:cs typeface="Helvetica Neue Medium"/>
              </a:rPr>
              <a:t>.cz </a:t>
            </a:r>
            <a:endParaRPr lang="de-DE" sz="1400" dirty="0" smtClean="0">
              <a:solidFill>
                <a:schemeClr val="bg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3" name="Rechteck 12"/>
          <p:cNvSpPr/>
          <p:nvPr/>
        </p:nvSpPr>
        <p:spPr>
          <a:xfrm flipV="1">
            <a:off x="352779" y="2938309"/>
            <a:ext cx="5400000" cy="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dirty="0">
              <a:solidFill>
                <a:srgbClr val="1B9A38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 flipV="1">
            <a:off x="352779" y="3593752"/>
            <a:ext cx="5400000" cy="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dirty="0">
              <a:solidFill>
                <a:srgbClr val="1B9A38"/>
              </a:solidFill>
            </a:endParaRPr>
          </a:p>
        </p:txBody>
      </p:sp>
      <p:pic>
        <p:nvPicPr>
          <p:cNvPr id="18" name="Bild 17"/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5054766" y="2403186"/>
            <a:ext cx="4572000" cy="2978727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flipH="1">
            <a:off x="3373730" y="-168708"/>
            <a:ext cx="2493818" cy="103909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9" y="359685"/>
            <a:ext cx="1052963" cy="33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31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B9A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de-DE">
              <a:solidFill>
                <a:srgbClr val="1B9A38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9219660" y="4790722"/>
            <a:ext cx="352778" cy="3527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18" name="Bild 17"/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4844510" y="2041046"/>
            <a:ext cx="5029200" cy="3276600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flipH="1">
            <a:off x="3373730" y="-168708"/>
            <a:ext cx="2493818" cy="1039091"/>
          </a:xfrm>
          <a:prstGeom prst="rect">
            <a:avLst/>
          </a:prstGeom>
        </p:spPr>
      </p:pic>
      <p:sp>
        <p:nvSpPr>
          <p:cNvPr id="16" name="Titel 1"/>
          <p:cNvSpPr>
            <a:spLocks noGrp="1"/>
          </p:cNvSpPr>
          <p:nvPr>
            <p:ph type="ctrTitle"/>
          </p:nvPr>
        </p:nvSpPr>
        <p:spPr>
          <a:xfrm>
            <a:off x="352778" y="874965"/>
            <a:ext cx="7772400" cy="3030286"/>
          </a:xfrm>
        </p:spPr>
        <p:txBody>
          <a:bodyPr lIns="0" tIns="0" rIns="0" bIns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de-DE" sz="4000" dirty="0" smtClean="0">
                <a:solidFill>
                  <a:schemeClr val="bg1"/>
                </a:solidFill>
                <a:effectLst>
                  <a:outerShdw blurRad="190500" dir="13500000" sx="98000" sy="98000" algn="tl" rotWithShape="0">
                    <a:srgbClr val="000000">
                      <a:alpha val="10000"/>
                    </a:srgbClr>
                  </a:outerShdw>
                </a:effectLst>
                <a:latin typeface="Helvetica Neue Bold Condensed"/>
                <a:cs typeface="Helvetica Neue Bold Condensed"/>
              </a:rPr>
              <a:t>      </a:t>
            </a:r>
            <a:r>
              <a:rPr lang="cs-CZ" sz="4000" dirty="0" smtClean="0">
                <a:solidFill>
                  <a:schemeClr val="bg1"/>
                </a:solidFill>
                <a:effectLst>
                  <a:outerShdw blurRad="190500" dir="13500000" sx="98000" sy="98000" algn="tl" rotWithShape="0">
                    <a:srgbClr val="000000">
                      <a:alpha val="10000"/>
                    </a:srgbClr>
                  </a:outerShdw>
                </a:effectLst>
                <a:latin typeface="Helvetica Neue Bold Condensed"/>
                <a:cs typeface="Helvetica Neue Bold Condensed"/>
              </a:rPr>
              <a:t>800 877 877</a:t>
            </a:r>
            <a:r>
              <a:rPr lang="de-DE" sz="4000" dirty="0" smtClean="0">
                <a:solidFill>
                  <a:schemeClr val="bg1"/>
                </a:solidFill>
                <a:effectLst>
                  <a:outerShdw blurRad="190500" dir="13500000" sx="98000" sy="98000" algn="tl" rotWithShape="0">
                    <a:srgbClr val="000000">
                      <a:alpha val="10000"/>
                    </a:srgbClr>
                  </a:outerShdw>
                </a:effectLst>
                <a:latin typeface="Helvetica Neue Bold Condensed"/>
                <a:cs typeface="Helvetica Neue Bold Condensed"/>
              </a:rPr>
              <a:t> (</a:t>
            </a:r>
            <a:r>
              <a:rPr lang="cs-CZ" sz="4000" dirty="0" smtClean="0">
                <a:solidFill>
                  <a:schemeClr val="bg1"/>
                </a:solidFill>
                <a:effectLst>
                  <a:outerShdw blurRad="190500" dir="13500000" sx="98000" sy="98000" algn="tl" rotWithShape="0">
                    <a:srgbClr val="000000">
                      <a:alpha val="10000"/>
                    </a:srgbClr>
                  </a:outerShdw>
                </a:effectLst>
                <a:latin typeface="Helvetica Neue Bold Condensed"/>
                <a:cs typeface="Helvetica Neue Bold Condensed"/>
              </a:rPr>
              <a:t>zdarma</a:t>
            </a:r>
            <a:r>
              <a:rPr lang="de-DE" sz="4000" dirty="0" smtClean="0">
                <a:solidFill>
                  <a:schemeClr val="bg1"/>
                </a:solidFill>
                <a:effectLst>
                  <a:outerShdw blurRad="190500" dir="13500000" sx="98000" sy="98000" algn="tl" rotWithShape="0">
                    <a:srgbClr val="000000">
                      <a:alpha val="10000"/>
                    </a:srgbClr>
                  </a:outerShdw>
                </a:effectLst>
                <a:latin typeface="Helvetica Neue Bold Condensed"/>
                <a:cs typeface="Helvetica Neue Bold Condensed"/>
              </a:rPr>
              <a:t>)</a:t>
            </a:r>
            <a:br>
              <a:rPr lang="de-DE" sz="4000" dirty="0" smtClean="0">
                <a:solidFill>
                  <a:schemeClr val="bg1"/>
                </a:solidFill>
                <a:effectLst>
                  <a:outerShdw blurRad="190500" dir="13500000" sx="98000" sy="98000" algn="tl" rotWithShape="0">
                    <a:srgbClr val="000000">
                      <a:alpha val="10000"/>
                    </a:srgbClr>
                  </a:outerShdw>
                </a:effectLst>
                <a:latin typeface="Helvetica Neue Bold Condensed"/>
                <a:cs typeface="Helvetica Neue Bold Condensed"/>
              </a:rPr>
            </a:br>
            <a:r>
              <a:rPr lang="de-DE" sz="4000" dirty="0" smtClean="0">
                <a:solidFill>
                  <a:schemeClr val="bg1"/>
                </a:solidFill>
                <a:effectLst>
                  <a:outerShdw blurRad="190500" dir="13500000" sx="98000" sy="98000" algn="tl" rotWithShape="0">
                    <a:srgbClr val="000000">
                      <a:alpha val="10000"/>
                    </a:srgbClr>
                  </a:outerShdw>
                </a:effectLst>
                <a:latin typeface="Helvetica Neue Bold Condensed"/>
                <a:cs typeface="Helvetica Neue Bold Condensed"/>
              </a:rPr>
              <a:t>      </a:t>
            </a:r>
            <a:r>
              <a:rPr lang="cs-CZ" sz="4000" dirty="0" err="1" smtClean="0">
                <a:solidFill>
                  <a:schemeClr val="bg1"/>
                </a:solidFill>
                <a:effectLst>
                  <a:outerShdw blurRad="190500" dir="13500000" sx="98000" sy="98000" algn="tl" rotWithShape="0">
                    <a:srgbClr val="000000">
                      <a:alpha val="10000"/>
                    </a:srgbClr>
                  </a:outerShdw>
                </a:effectLst>
                <a:latin typeface="Helvetica Neue Bold Condensed"/>
                <a:cs typeface="Helvetica Neue Bold Condensed"/>
              </a:rPr>
              <a:t>info</a:t>
            </a:r>
            <a:r>
              <a:rPr lang="de-DE" sz="4000" dirty="0" smtClean="0">
                <a:solidFill>
                  <a:schemeClr val="bg1"/>
                </a:solidFill>
                <a:effectLst>
                  <a:outerShdw blurRad="190500" dir="13500000" sx="98000" sy="98000" algn="tl" rotWithShape="0">
                    <a:srgbClr val="000000">
                      <a:alpha val="10000"/>
                    </a:srgbClr>
                  </a:outerShdw>
                </a:effectLst>
                <a:latin typeface="Helvetica Neue Bold Condensed"/>
                <a:cs typeface="Helvetica Neue Bold Condensed"/>
              </a:rPr>
              <a:t>@</a:t>
            </a:r>
            <a:r>
              <a:rPr lang="de-DE" sz="4000" dirty="0" err="1" smtClean="0">
                <a:solidFill>
                  <a:schemeClr val="bg1"/>
                </a:solidFill>
                <a:effectLst>
                  <a:outerShdw blurRad="190500" dir="13500000" sx="98000" sy="98000" algn="tl" rotWithShape="0">
                    <a:srgbClr val="000000">
                      <a:alpha val="10000"/>
                    </a:srgbClr>
                  </a:outerShdw>
                </a:effectLst>
                <a:latin typeface="Helvetica Neue Bold Condensed"/>
                <a:cs typeface="Helvetica Neue Bold Condensed"/>
              </a:rPr>
              <a:t>lynxbroker</a:t>
            </a:r>
            <a:r>
              <a:rPr lang="de-DE" sz="4000" dirty="0" smtClean="0">
                <a:solidFill>
                  <a:schemeClr val="bg1"/>
                </a:solidFill>
                <a:effectLst>
                  <a:outerShdw blurRad="190500" dir="13500000" sx="98000" sy="98000" algn="tl" rotWithShape="0">
                    <a:srgbClr val="000000">
                      <a:alpha val="10000"/>
                    </a:srgbClr>
                  </a:outerShdw>
                </a:effectLst>
                <a:latin typeface="Helvetica Neue Bold Condensed"/>
                <a:cs typeface="Helvetica Neue Bold Condensed"/>
              </a:rPr>
              <a:t>.</a:t>
            </a:r>
            <a:r>
              <a:rPr lang="cs-CZ" sz="4000" dirty="0" err="1" smtClean="0">
                <a:solidFill>
                  <a:schemeClr val="bg1"/>
                </a:solidFill>
                <a:effectLst>
                  <a:outerShdw blurRad="190500" dir="13500000" sx="98000" sy="98000" algn="tl" rotWithShape="0">
                    <a:srgbClr val="000000">
                      <a:alpha val="10000"/>
                    </a:srgbClr>
                  </a:outerShdw>
                </a:effectLst>
                <a:latin typeface="Helvetica Neue Bold Condensed"/>
                <a:cs typeface="Helvetica Neue Bold Condensed"/>
              </a:rPr>
              <a:t>cz</a:t>
            </a:r>
            <a:endParaRPr lang="de-DE" sz="4000" dirty="0">
              <a:solidFill>
                <a:schemeClr val="bg1"/>
              </a:solidFill>
              <a:effectLst>
                <a:outerShdw blurRad="190500" dir="13500000" sx="98000" sy="98000" algn="tl" rotWithShape="0">
                  <a:srgbClr val="000000">
                    <a:alpha val="10000"/>
                  </a:srgbClr>
                </a:outerShdw>
              </a:effectLst>
              <a:latin typeface="Helvetica Neue Bold Condensed"/>
              <a:cs typeface="Helvetica Neue Bold Condensed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78" y="1888635"/>
            <a:ext cx="487479" cy="494649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59" y="2813551"/>
            <a:ext cx="475749" cy="47574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9" y="359685"/>
            <a:ext cx="1052963" cy="33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43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Wohnzimmer_02_03_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0410" y="0"/>
            <a:ext cx="12232668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1014" y="880643"/>
            <a:ext cx="7982299" cy="1511390"/>
          </a:xfrm>
        </p:spPr>
        <p:txBody>
          <a:bodyPr lIns="0" tIns="0" rIns="0" bIns="0">
            <a:noAutofit/>
          </a:bodyPr>
          <a:lstStyle/>
          <a:p>
            <a:r>
              <a:rPr lang="cs-CZ" altLang="en-US" sz="1800" i="1" dirty="0" err="1">
                <a:latin typeface="Helvetica Neue Medium"/>
              </a:rPr>
              <a:t>Webináře</a:t>
            </a:r>
            <a:r>
              <a:rPr lang="cs-CZ" altLang="en-US" sz="1800" i="1" dirty="0">
                <a:latin typeface="Helvetica Neue Medium"/>
              </a:rPr>
              <a:t> LYNX slouží </a:t>
            </a:r>
            <a:r>
              <a:rPr lang="cs-CZ" altLang="en-US" sz="1800" i="1" dirty="0" smtClean="0">
                <a:latin typeface="Helvetica Neue Medium"/>
              </a:rPr>
              <a:t>pouze </a:t>
            </a:r>
            <a:r>
              <a:rPr lang="cs-CZ" altLang="en-US" sz="1800" i="1" dirty="0">
                <a:latin typeface="Helvetica Neue Medium"/>
              </a:rPr>
              <a:t>k informačním a vzdělávacím účelům. Informace uvedené v prezentaci, a které zaznějí během </a:t>
            </a:r>
            <a:r>
              <a:rPr lang="cs-CZ" altLang="en-US" sz="1800" i="1" dirty="0" err="1">
                <a:latin typeface="Helvetica Neue Medium"/>
              </a:rPr>
              <a:t>webináře</a:t>
            </a:r>
            <a:r>
              <a:rPr lang="cs-CZ" altLang="en-US" sz="1800" i="1" dirty="0">
                <a:latin typeface="Helvetica Neue Medium"/>
              </a:rPr>
              <a:t>, </a:t>
            </a:r>
            <a:r>
              <a:rPr lang="en-US" altLang="en-US" sz="1800" i="1" dirty="0" err="1">
                <a:latin typeface="Helvetica Neue Medium"/>
              </a:rPr>
              <a:t>nejsou</a:t>
            </a:r>
            <a:r>
              <a:rPr lang="en-US" altLang="en-US" sz="1800" i="1" dirty="0">
                <a:latin typeface="Helvetica Neue Medium"/>
              </a:rPr>
              <a:t> </a:t>
            </a:r>
            <a:r>
              <a:rPr lang="en-US" altLang="en-US" sz="1800" i="1" dirty="0" err="1">
                <a:latin typeface="Helvetica Neue Medium"/>
              </a:rPr>
              <a:t>investičním</a:t>
            </a:r>
            <a:r>
              <a:rPr lang="en-US" altLang="en-US" sz="1800" i="1" dirty="0">
                <a:latin typeface="Helvetica Neue Medium"/>
              </a:rPr>
              <a:t> </a:t>
            </a:r>
            <a:r>
              <a:rPr lang="en-US" altLang="en-US" sz="1800" i="1" dirty="0" err="1">
                <a:latin typeface="Helvetica Neue Medium"/>
              </a:rPr>
              <a:t>doporučením</a:t>
            </a:r>
            <a:r>
              <a:rPr lang="en-US" altLang="en-US" sz="1800" i="1" dirty="0">
                <a:latin typeface="Helvetica Neue Medium"/>
              </a:rPr>
              <a:t> </a:t>
            </a:r>
            <a:r>
              <a:rPr lang="en-US" altLang="en-US" sz="1800" i="1" dirty="0" err="1">
                <a:latin typeface="Helvetica Neue Medium"/>
              </a:rPr>
              <a:t>na</a:t>
            </a:r>
            <a:r>
              <a:rPr lang="en-US" altLang="en-US" sz="1800" i="1" dirty="0">
                <a:latin typeface="Helvetica Neue Medium"/>
              </a:rPr>
              <a:t> </a:t>
            </a:r>
            <a:r>
              <a:rPr lang="en-US" altLang="en-US" sz="1800" i="1" dirty="0" err="1">
                <a:latin typeface="Helvetica Neue Medium"/>
              </a:rPr>
              <a:t>nákup</a:t>
            </a:r>
            <a:r>
              <a:rPr lang="en-US" altLang="en-US" sz="1800" i="1" dirty="0">
                <a:latin typeface="Helvetica Neue Medium"/>
              </a:rPr>
              <a:t> </a:t>
            </a:r>
            <a:r>
              <a:rPr lang="en-US" altLang="en-US" sz="1800" i="1" dirty="0" err="1">
                <a:latin typeface="Helvetica Neue Medium"/>
              </a:rPr>
              <a:t>ani</a:t>
            </a:r>
            <a:r>
              <a:rPr lang="en-US" altLang="en-US" sz="1800" i="1" dirty="0">
                <a:latin typeface="Helvetica Neue Medium"/>
              </a:rPr>
              <a:t> </a:t>
            </a:r>
            <a:r>
              <a:rPr lang="en-US" altLang="en-US" sz="1800" i="1" dirty="0" err="1">
                <a:latin typeface="Helvetica Neue Medium"/>
              </a:rPr>
              <a:t>prodej</a:t>
            </a:r>
            <a:r>
              <a:rPr lang="en-US" altLang="en-US" sz="1800" i="1" dirty="0">
                <a:latin typeface="Helvetica Neue Medium"/>
              </a:rPr>
              <a:t> </a:t>
            </a:r>
            <a:r>
              <a:rPr lang="en-US" altLang="en-US" sz="1800" i="1" dirty="0" err="1">
                <a:latin typeface="Helvetica Neue Medium"/>
              </a:rPr>
              <a:t>cenných</a:t>
            </a:r>
            <a:r>
              <a:rPr lang="en-US" altLang="en-US" sz="1800" i="1" dirty="0">
                <a:latin typeface="Helvetica Neue Medium"/>
              </a:rPr>
              <a:t> </a:t>
            </a:r>
            <a:r>
              <a:rPr lang="en-US" altLang="en-US" sz="1800" i="1" dirty="0" err="1">
                <a:latin typeface="Helvetica Neue Medium"/>
              </a:rPr>
              <a:t>papírů</a:t>
            </a:r>
            <a:r>
              <a:rPr lang="cs-CZ" altLang="en-US" sz="1800" i="1" dirty="0">
                <a:latin typeface="Helvetica Neue Medium"/>
              </a:rPr>
              <a:t>, derivátů nebo jiných investičních nástrojů</a:t>
            </a:r>
            <a:r>
              <a:rPr lang="en-US" altLang="en-US" sz="1800" i="1" dirty="0">
                <a:latin typeface="Helvetica Neue Medium"/>
              </a:rPr>
              <a:t>.</a:t>
            </a:r>
            <a:r>
              <a:rPr lang="cs-CZ" altLang="en-US" sz="1600" i="1" dirty="0">
                <a:latin typeface="HelveticaNeueLT Pro 55 Roman" panose="020B0604020202020204" pitchFamily="34" charset="-18"/>
                <a:ea typeface="Geneva"/>
                <a:cs typeface="Arial" panose="020B0604020202020204" pitchFamily="34" charset="0"/>
              </a:rPr>
              <a:t/>
            </a:r>
            <a:br>
              <a:rPr lang="cs-CZ" altLang="en-US" sz="1600" i="1" dirty="0">
                <a:latin typeface="HelveticaNeueLT Pro 55 Roman" panose="020B0604020202020204" pitchFamily="34" charset="-18"/>
                <a:ea typeface="Geneva"/>
                <a:cs typeface="Arial" panose="020B0604020202020204" pitchFamily="34" charset="0"/>
              </a:rPr>
            </a:br>
            <a:endParaRPr lang="de-DE" sz="1600" dirty="0">
              <a:solidFill>
                <a:schemeClr val="bg1"/>
              </a:solidFill>
              <a:effectLst>
                <a:outerShdw blurRad="190500" dir="13500000" sx="98000" sy="98000" algn="tl" rotWithShape="0">
                  <a:srgbClr val="000000">
                    <a:alpha val="10000"/>
                  </a:srgbClr>
                </a:outerShdw>
              </a:effectLst>
              <a:latin typeface="HelveticaNeueLT Pro 55 Roman" panose="020B0604020202020204" pitchFamily="34" charset="-18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9" y="359685"/>
            <a:ext cx="1052963" cy="33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0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350838"/>
            <a:ext cx="965200" cy="35560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607319" y="1073426"/>
            <a:ext cx="7854194" cy="3624469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dirty="0" smtClean="0">
                <a:solidFill>
                  <a:srgbClr val="1B9A38"/>
                </a:solidFill>
                <a:latin typeface="Helvetica Neue Medium"/>
              </a:rPr>
              <a:t>Realizační cena opce</a:t>
            </a:r>
            <a:endParaRPr lang="cs-CZ" sz="1800" dirty="0">
              <a:solidFill>
                <a:srgbClr val="1B9A38"/>
              </a:solidFill>
              <a:latin typeface="Helvetica Neue Medium"/>
            </a:endParaRPr>
          </a:p>
          <a:p>
            <a:pPr algn="l"/>
            <a:endParaRPr lang="cs-CZ" sz="1800" dirty="0">
              <a:latin typeface="Helvetica Neue Medium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altLang="sk-SK" sz="1600" dirty="0" smtClean="0">
                <a:latin typeface="Helvetica Neue Medium"/>
              </a:rPr>
              <a:t>Cena za kterou mám právo/povinnost podklad koupit nebo prodat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cs-CZ" altLang="sk-SK" sz="1600" dirty="0">
              <a:latin typeface="Helvetica Neue Medium"/>
            </a:endParaRPr>
          </a:p>
          <a:p>
            <a:pPr algn="l"/>
            <a:r>
              <a:rPr lang="cs-CZ" sz="1800" dirty="0" err="1" smtClean="0">
                <a:solidFill>
                  <a:srgbClr val="1B9A38"/>
                </a:solidFill>
                <a:latin typeface="Helvetica Neue Medium"/>
              </a:rPr>
              <a:t>Expirace</a:t>
            </a:r>
            <a:r>
              <a:rPr lang="cs-CZ" sz="1800" dirty="0" smtClean="0">
                <a:solidFill>
                  <a:srgbClr val="1B9A38"/>
                </a:solidFill>
                <a:latin typeface="Helvetica Neue Medium"/>
              </a:rPr>
              <a:t> opce</a:t>
            </a:r>
            <a:endParaRPr lang="cs-CZ" sz="1800" dirty="0">
              <a:solidFill>
                <a:srgbClr val="1B9A38"/>
              </a:solidFill>
              <a:latin typeface="Helvetica Neue Medium"/>
            </a:endParaRPr>
          </a:p>
          <a:p>
            <a:pPr algn="l"/>
            <a:endParaRPr lang="cs-CZ" sz="1800" dirty="0">
              <a:latin typeface="Helvetica Neue Medium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altLang="sk-SK" sz="1600" dirty="0" smtClean="0">
                <a:latin typeface="Helvetica Neue Medium"/>
              </a:rPr>
              <a:t>Vypršení platnosti opce. </a:t>
            </a:r>
            <a:r>
              <a:rPr lang="cs-CZ" altLang="sk-SK" sz="1600" dirty="0" smtClean="0">
                <a:latin typeface="Helvetica Neue Medium"/>
              </a:rPr>
              <a:t>Zpravidla den </a:t>
            </a:r>
            <a:r>
              <a:rPr lang="cs-CZ" altLang="sk-SK" sz="1600" dirty="0" err="1" smtClean="0">
                <a:latin typeface="Helvetica Neue Medium"/>
              </a:rPr>
              <a:t>expirace</a:t>
            </a:r>
            <a:r>
              <a:rPr lang="cs-CZ" altLang="sk-SK" sz="1600" dirty="0" smtClean="0">
                <a:latin typeface="Helvetica Neue Medium"/>
              </a:rPr>
              <a:t> je posledním dnem, kdy je možné opci ještě obchodovat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altLang="sk-SK" sz="1600" dirty="0" smtClean="0">
                <a:latin typeface="Helvetica Neue Medium"/>
              </a:rPr>
              <a:t>Akcie – třetí pátek v měsíci (měsíční opce)</a:t>
            </a:r>
          </a:p>
          <a:p>
            <a:pPr algn="l"/>
            <a:endParaRPr lang="cs-CZ" sz="1800" dirty="0" smtClean="0">
              <a:solidFill>
                <a:srgbClr val="1B9A38"/>
              </a:solidFill>
              <a:latin typeface="Helvetica Neue Medium"/>
            </a:endParaRPr>
          </a:p>
          <a:p>
            <a:pPr algn="l"/>
            <a:r>
              <a:rPr lang="cs-CZ" sz="1800" dirty="0" smtClean="0">
                <a:solidFill>
                  <a:srgbClr val="1B9A38"/>
                </a:solidFill>
                <a:latin typeface="Helvetica Neue Medium"/>
              </a:rPr>
              <a:t>Vypořádání</a:t>
            </a:r>
            <a:endParaRPr lang="cs-CZ" sz="1800" dirty="0">
              <a:solidFill>
                <a:srgbClr val="1B9A38"/>
              </a:solidFill>
              <a:latin typeface="Helvetica Neue Medium"/>
            </a:endParaRPr>
          </a:p>
          <a:p>
            <a:pPr algn="l"/>
            <a:endParaRPr lang="cs-CZ" sz="1800" dirty="0">
              <a:latin typeface="Helvetica Neue Medium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altLang="sk-SK" sz="1600" dirty="0" smtClean="0">
                <a:latin typeface="Helvetica Neue Medium"/>
              </a:rPr>
              <a:t>V podkladu – zejména akcie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altLang="sk-SK" sz="1600" dirty="0" smtClean="0">
                <a:latin typeface="Helvetica Neue Medium"/>
              </a:rPr>
              <a:t>V hotovosti – zejména opce na indexy a </a:t>
            </a:r>
            <a:r>
              <a:rPr lang="cs-CZ" altLang="sk-SK" sz="1600" dirty="0" err="1" smtClean="0">
                <a:latin typeface="Helvetica Neue Medium"/>
              </a:rPr>
              <a:t>futures</a:t>
            </a:r>
            <a:r>
              <a:rPr lang="cs-CZ" altLang="sk-SK" sz="1600" dirty="0" smtClean="0">
                <a:latin typeface="Helvetica Neue Medium"/>
              </a:rPr>
              <a:t> (např. EUR/USD)</a:t>
            </a:r>
            <a:endParaRPr lang="cs-CZ" altLang="sk-SK" sz="1600" dirty="0">
              <a:latin typeface="Helvetica Neue Medium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cs-CZ" altLang="sk-SK" sz="1600" dirty="0" smtClean="0">
              <a:latin typeface="Helvetica Neue Medium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9" y="359685"/>
            <a:ext cx="1052963" cy="33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51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350838"/>
            <a:ext cx="965200" cy="35560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607319" y="1073426"/>
            <a:ext cx="7854194" cy="362446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dirty="0" smtClean="0">
                <a:solidFill>
                  <a:srgbClr val="1B9A38"/>
                </a:solidFill>
                <a:latin typeface="Helvetica Neue Medium"/>
              </a:rPr>
              <a:t>Nákup call opce na akcie</a:t>
            </a:r>
            <a:endParaRPr lang="cs-CZ" sz="1800" dirty="0">
              <a:solidFill>
                <a:srgbClr val="1B9A38"/>
              </a:solidFill>
              <a:latin typeface="Helvetica Neue Medium"/>
            </a:endParaRPr>
          </a:p>
          <a:p>
            <a:pPr algn="l"/>
            <a:endParaRPr lang="cs-CZ" sz="1800" dirty="0">
              <a:latin typeface="Helvetica Neue Medium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altLang="sk-SK" sz="1600" dirty="0" smtClean="0">
                <a:latin typeface="Helvetica Neue Medium"/>
              </a:rPr>
              <a:t>Právo </a:t>
            </a:r>
            <a:r>
              <a:rPr lang="cs-CZ" altLang="sk-SK" sz="1600" dirty="0">
                <a:latin typeface="Helvetica Neue Medium"/>
              </a:rPr>
              <a:t>koupit akcie (100 ks za každou opci) za stanovenou cenu (realizační cena) přede dnem </a:t>
            </a:r>
            <a:r>
              <a:rPr lang="cs-CZ" altLang="sk-SK" sz="1600" dirty="0" err="1">
                <a:latin typeface="Helvetica Neue Medium"/>
              </a:rPr>
              <a:t>expirace</a:t>
            </a:r>
            <a:r>
              <a:rPr lang="cs-CZ" altLang="sk-SK" sz="1600" dirty="0">
                <a:latin typeface="Helvetica Neue Medium"/>
              </a:rPr>
              <a:t> (americký typ) nebo v den </a:t>
            </a:r>
            <a:r>
              <a:rPr lang="cs-CZ" altLang="sk-SK" sz="1600" dirty="0" err="1">
                <a:latin typeface="Helvetica Neue Medium"/>
              </a:rPr>
              <a:t>expirace</a:t>
            </a:r>
            <a:r>
              <a:rPr lang="cs-CZ" altLang="sk-SK" sz="1600" dirty="0">
                <a:latin typeface="Helvetica Neue Medium"/>
              </a:rPr>
              <a:t> (evropský typ) </a:t>
            </a:r>
            <a:r>
              <a:rPr lang="cs-CZ" altLang="sk-SK" sz="1600" dirty="0" smtClean="0">
                <a:latin typeface="Helvetica Neue Medium"/>
              </a:rPr>
              <a:t>opce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altLang="sk-SK" sz="1600" dirty="0" smtClean="0">
                <a:latin typeface="Helvetica Neue Medium"/>
              </a:rPr>
              <a:t>Uplatněním opce vzniká </a:t>
            </a:r>
            <a:r>
              <a:rPr lang="cs-CZ" altLang="sk-SK" sz="1600" u="sng" dirty="0" smtClean="0">
                <a:latin typeface="Helvetica Neue Medium"/>
              </a:rPr>
              <a:t>dlouhá</a:t>
            </a:r>
            <a:r>
              <a:rPr lang="cs-CZ" altLang="sk-SK" sz="1600" dirty="0" smtClean="0">
                <a:latin typeface="Helvetica Neue Medium"/>
              </a:rPr>
              <a:t> pozice v akciích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cs-CZ" altLang="sk-SK" sz="1600" dirty="0" smtClean="0">
              <a:latin typeface="Helvetica Neue Medium"/>
            </a:endParaRPr>
          </a:p>
          <a:p>
            <a:pPr algn="l"/>
            <a:r>
              <a:rPr lang="cs-CZ" sz="1800" dirty="0">
                <a:solidFill>
                  <a:srgbClr val="1B9A38"/>
                </a:solidFill>
                <a:latin typeface="Helvetica Neue Medium"/>
              </a:rPr>
              <a:t>Nákup </a:t>
            </a:r>
            <a:r>
              <a:rPr lang="cs-CZ" sz="1800" dirty="0" err="1" smtClean="0">
                <a:solidFill>
                  <a:srgbClr val="1B9A38"/>
                </a:solidFill>
                <a:latin typeface="Helvetica Neue Medium"/>
              </a:rPr>
              <a:t>put</a:t>
            </a:r>
            <a:r>
              <a:rPr lang="cs-CZ" sz="1800" dirty="0" smtClean="0">
                <a:solidFill>
                  <a:srgbClr val="1B9A38"/>
                </a:solidFill>
                <a:latin typeface="Helvetica Neue Medium"/>
              </a:rPr>
              <a:t> </a:t>
            </a:r>
            <a:r>
              <a:rPr lang="cs-CZ" sz="1800" dirty="0">
                <a:solidFill>
                  <a:srgbClr val="1B9A38"/>
                </a:solidFill>
                <a:latin typeface="Helvetica Neue Medium"/>
              </a:rPr>
              <a:t>opce na akcie</a:t>
            </a:r>
          </a:p>
          <a:p>
            <a:pPr algn="l"/>
            <a:endParaRPr lang="cs-CZ" sz="1800" dirty="0">
              <a:latin typeface="Helvetica Neue Medium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altLang="sk-SK" sz="1600" dirty="0">
                <a:latin typeface="Helvetica Neue Medium"/>
              </a:rPr>
              <a:t>Právo </a:t>
            </a:r>
            <a:r>
              <a:rPr lang="cs-CZ" altLang="sk-SK" sz="1600" dirty="0" smtClean="0">
                <a:latin typeface="Helvetica Neue Medium"/>
              </a:rPr>
              <a:t>prodat </a:t>
            </a:r>
            <a:r>
              <a:rPr lang="cs-CZ" altLang="sk-SK" sz="1600" dirty="0">
                <a:latin typeface="Helvetica Neue Medium"/>
              </a:rPr>
              <a:t>akcie (100 ks za každou opci) za stanovenou cenu (realizační cena) přede dnem </a:t>
            </a:r>
            <a:r>
              <a:rPr lang="cs-CZ" altLang="sk-SK" sz="1600" dirty="0" err="1">
                <a:latin typeface="Helvetica Neue Medium"/>
              </a:rPr>
              <a:t>expirace</a:t>
            </a:r>
            <a:r>
              <a:rPr lang="cs-CZ" altLang="sk-SK" sz="1600" dirty="0">
                <a:latin typeface="Helvetica Neue Medium"/>
              </a:rPr>
              <a:t> (americký typ) nebo v den </a:t>
            </a:r>
            <a:r>
              <a:rPr lang="cs-CZ" altLang="sk-SK" sz="1600" dirty="0" err="1">
                <a:latin typeface="Helvetica Neue Medium"/>
              </a:rPr>
              <a:t>expirace</a:t>
            </a:r>
            <a:r>
              <a:rPr lang="cs-CZ" altLang="sk-SK" sz="1600" dirty="0">
                <a:latin typeface="Helvetica Neue Medium"/>
              </a:rPr>
              <a:t> (evropský typ) opce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altLang="sk-SK" sz="1600" dirty="0">
                <a:latin typeface="Helvetica Neue Medium"/>
              </a:rPr>
              <a:t>Uplatněním opce vzniká </a:t>
            </a:r>
            <a:r>
              <a:rPr lang="cs-CZ" altLang="sk-SK" sz="1600" u="sng" dirty="0" smtClean="0">
                <a:latin typeface="Helvetica Neue Medium"/>
              </a:rPr>
              <a:t>krátká</a:t>
            </a:r>
            <a:r>
              <a:rPr lang="cs-CZ" altLang="sk-SK" sz="1600" dirty="0" smtClean="0">
                <a:latin typeface="Helvetica Neue Medium"/>
              </a:rPr>
              <a:t> </a:t>
            </a:r>
            <a:r>
              <a:rPr lang="cs-CZ" altLang="sk-SK" sz="1600" dirty="0">
                <a:latin typeface="Helvetica Neue Medium"/>
              </a:rPr>
              <a:t>pozice v akciích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cs-CZ" altLang="sk-SK" sz="1600" dirty="0">
              <a:latin typeface="Helvetica Neue Medium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cs-CZ" sz="1600" dirty="0">
              <a:latin typeface="Helvetica Neue Medium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9" y="359685"/>
            <a:ext cx="1052963" cy="33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79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350838"/>
            <a:ext cx="965200" cy="35560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607319" y="1073426"/>
            <a:ext cx="7854194" cy="362446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dirty="0" smtClean="0">
                <a:solidFill>
                  <a:srgbClr val="1B9A38"/>
                </a:solidFill>
                <a:latin typeface="Helvetica Neue Medium"/>
              </a:rPr>
              <a:t>Nákup 100 ks akcií</a:t>
            </a:r>
            <a:endParaRPr lang="cs-CZ" sz="1800" dirty="0">
              <a:solidFill>
                <a:srgbClr val="1B9A38"/>
              </a:solidFill>
              <a:latin typeface="Helvetica Neue Medium"/>
            </a:endParaRPr>
          </a:p>
          <a:p>
            <a:pPr algn="l"/>
            <a:endParaRPr lang="cs-CZ" sz="1800" dirty="0">
              <a:latin typeface="Helvetica Neue Medium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endParaRPr lang="sk-SK" sz="1600" dirty="0" smtClean="0">
              <a:latin typeface="Helvetica Neue Medium"/>
              <a:ea typeface="+mj-ea"/>
              <a:cs typeface="+mj-cs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endParaRPr lang="sk-SK" sz="1600" dirty="0" smtClean="0">
              <a:latin typeface="Helvetica Neue Medium"/>
              <a:ea typeface="+mj-ea"/>
              <a:cs typeface="+mj-cs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de-DE" sz="1600" dirty="0">
              <a:latin typeface="Helvetica Neue Medium"/>
              <a:ea typeface="+mj-ea"/>
              <a:cs typeface="+mj-cs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9" y="359685"/>
            <a:ext cx="1052963" cy="33070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736035" y="2676939"/>
            <a:ext cx="5599043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88835" y="2557670"/>
            <a:ext cx="0" cy="2716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88835" y="2680254"/>
            <a:ext cx="108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200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199861" y="1404731"/>
            <a:ext cx="5135217" cy="290885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2779" y="3579816"/>
            <a:ext cx="2445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Max ztráta  20 000 USD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836505" y="2236306"/>
            <a:ext cx="2763078" cy="321364"/>
            <a:chOff x="3836505" y="2236306"/>
            <a:chExt cx="2763078" cy="321364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088835" y="2259496"/>
              <a:ext cx="0" cy="29817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3836505" y="2236306"/>
              <a:ext cx="2763078" cy="13252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347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350838"/>
            <a:ext cx="965200" cy="35560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607319" y="1073426"/>
            <a:ext cx="7854194" cy="362446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dirty="0" smtClean="0">
                <a:solidFill>
                  <a:srgbClr val="1B9A38"/>
                </a:solidFill>
                <a:latin typeface="Helvetica Neue Medium"/>
              </a:rPr>
              <a:t>Nákup call opce, realizační cena 200, cena 5 USD</a:t>
            </a:r>
            <a:endParaRPr lang="cs-CZ" sz="1800" dirty="0">
              <a:solidFill>
                <a:srgbClr val="1B9A38"/>
              </a:solidFill>
              <a:latin typeface="Helvetica Neue Medium"/>
            </a:endParaRPr>
          </a:p>
          <a:p>
            <a:pPr algn="l"/>
            <a:endParaRPr lang="cs-CZ" sz="1800" dirty="0">
              <a:latin typeface="Helvetica Neue Medium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endParaRPr lang="sk-SK" sz="1600" dirty="0" smtClean="0">
              <a:latin typeface="Helvetica Neue Medium"/>
              <a:ea typeface="+mj-ea"/>
              <a:cs typeface="+mj-cs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endParaRPr lang="sk-SK" sz="1600" dirty="0" smtClean="0">
              <a:latin typeface="Helvetica Neue Medium"/>
              <a:ea typeface="+mj-ea"/>
              <a:cs typeface="+mj-cs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de-DE" sz="1600" dirty="0">
              <a:latin typeface="Helvetica Neue Medium"/>
              <a:ea typeface="+mj-ea"/>
              <a:cs typeface="+mj-cs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9" y="359685"/>
            <a:ext cx="1052963" cy="33070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736035" y="2676939"/>
            <a:ext cx="5599043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36576" y="2673628"/>
            <a:ext cx="108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200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664230" y="1649896"/>
            <a:ext cx="4084979" cy="208390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2778" y="4404763"/>
            <a:ext cx="470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Max ztráta  500 USD když bude akcie pod 200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2431771" y="2249558"/>
            <a:ext cx="1252335" cy="308112"/>
            <a:chOff x="2431771" y="2249558"/>
            <a:chExt cx="1252335" cy="308112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3670849" y="2259496"/>
              <a:ext cx="0" cy="298174"/>
            </a:xfrm>
            <a:prstGeom prst="line">
              <a:avLst/>
            </a:prstGeom>
            <a:ln>
              <a:solidFill>
                <a:srgbClr val="FF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431771" y="2249558"/>
              <a:ext cx="1252335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3670854" y="2557670"/>
            <a:ext cx="0" cy="2716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17551" y="2680251"/>
            <a:ext cx="108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205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954696" y="3733798"/>
            <a:ext cx="1709534" cy="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51449" y="2570924"/>
            <a:ext cx="0" cy="2716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5738193" y="2256331"/>
            <a:ext cx="1146312" cy="320347"/>
            <a:chOff x="5738193" y="2249558"/>
            <a:chExt cx="1146312" cy="320347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5751440" y="2271731"/>
              <a:ext cx="0" cy="298174"/>
            </a:xfrm>
            <a:prstGeom prst="line">
              <a:avLst/>
            </a:prstGeom>
            <a:ln>
              <a:solidFill>
                <a:srgbClr val="FF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5738193" y="2249558"/>
              <a:ext cx="1146312" cy="12235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998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350838"/>
            <a:ext cx="965200" cy="35560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607319" y="1073426"/>
            <a:ext cx="7854194" cy="362446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dirty="0" smtClean="0">
                <a:solidFill>
                  <a:srgbClr val="1B9A38"/>
                </a:solidFill>
                <a:latin typeface="Helvetica Neue Medium"/>
              </a:rPr>
              <a:t>Prodej 100 ks akcií (krátká pozice)</a:t>
            </a:r>
            <a:endParaRPr lang="cs-CZ" sz="1800" dirty="0">
              <a:solidFill>
                <a:srgbClr val="1B9A38"/>
              </a:solidFill>
              <a:latin typeface="Helvetica Neue Medium"/>
            </a:endParaRPr>
          </a:p>
          <a:p>
            <a:pPr algn="l"/>
            <a:endParaRPr lang="cs-CZ" sz="1800" dirty="0">
              <a:latin typeface="Helvetica Neue Medium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endParaRPr lang="sk-SK" sz="1600" dirty="0" smtClean="0">
              <a:latin typeface="Helvetica Neue Medium"/>
              <a:ea typeface="+mj-ea"/>
              <a:cs typeface="+mj-cs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endParaRPr lang="sk-SK" sz="1600" dirty="0" smtClean="0">
              <a:latin typeface="Helvetica Neue Medium"/>
              <a:ea typeface="+mj-ea"/>
              <a:cs typeface="+mj-cs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de-DE" sz="1600" dirty="0">
              <a:latin typeface="Helvetica Neue Medium"/>
              <a:ea typeface="+mj-ea"/>
              <a:cs typeface="+mj-cs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9" y="359685"/>
            <a:ext cx="1052963" cy="33070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736035" y="2676939"/>
            <a:ext cx="5599043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06347" y="2557670"/>
            <a:ext cx="0" cy="2716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82887" y="2680254"/>
            <a:ext cx="108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200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120348" y="1630017"/>
            <a:ext cx="5456583" cy="25112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2779" y="3579816"/>
            <a:ext cx="2445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Max ztráta  neomezena</a:t>
            </a:r>
          </a:p>
          <a:p>
            <a:r>
              <a:rPr lang="cs-CZ" dirty="0" smtClean="0"/>
              <a:t>Úrok z krátké pozice</a:t>
            </a:r>
          </a:p>
          <a:p>
            <a:r>
              <a:rPr lang="cs-CZ" dirty="0" smtClean="0"/>
              <a:t>Maržový účet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154019" y="2236306"/>
            <a:ext cx="2763078" cy="321364"/>
            <a:chOff x="3836505" y="2236306"/>
            <a:chExt cx="2763078" cy="321364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088835" y="2259496"/>
              <a:ext cx="0" cy="29817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3836505" y="2236306"/>
              <a:ext cx="2763078" cy="13252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289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350838"/>
            <a:ext cx="965200" cy="35560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607319" y="1073426"/>
            <a:ext cx="7854194" cy="362446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dirty="0" smtClean="0">
                <a:solidFill>
                  <a:srgbClr val="1B9A38"/>
                </a:solidFill>
                <a:latin typeface="Helvetica Neue Medium"/>
              </a:rPr>
              <a:t>Nákup </a:t>
            </a:r>
            <a:r>
              <a:rPr lang="cs-CZ" sz="1800" dirty="0" err="1" smtClean="0">
                <a:solidFill>
                  <a:srgbClr val="1B9A38"/>
                </a:solidFill>
                <a:latin typeface="Helvetica Neue Medium"/>
              </a:rPr>
              <a:t>put</a:t>
            </a:r>
            <a:r>
              <a:rPr lang="cs-CZ" sz="1800" dirty="0" smtClean="0">
                <a:solidFill>
                  <a:srgbClr val="1B9A38"/>
                </a:solidFill>
                <a:latin typeface="Helvetica Neue Medium"/>
              </a:rPr>
              <a:t> opce, realizační cena 200, cena 5 USD</a:t>
            </a:r>
            <a:endParaRPr lang="cs-CZ" sz="1800" dirty="0">
              <a:solidFill>
                <a:srgbClr val="1B9A38"/>
              </a:solidFill>
              <a:latin typeface="Helvetica Neue Medium"/>
            </a:endParaRPr>
          </a:p>
          <a:p>
            <a:pPr algn="l"/>
            <a:endParaRPr lang="cs-CZ" sz="1800" dirty="0">
              <a:latin typeface="Helvetica Neue Medium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endParaRPr lang="sk-SK" sz="1600" dirty="0" smtClean="0">
              <a:latin typeface="Helvetica Neue Medium"/>
              <a:ea typeface="+mj-ea"/>
              <a:cs typeface="+mj-cs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endParaRPr lang="sk-SK" sz="1600" dirty="0" smtClean="0">
              <a:latin typeface="Helvetica Neue Medium"/>
              <a:ea typeface="+mj-ea"/>
              <a:cs typeface="+mj-cs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de-DE" sz="1600" dirty="0">
              <a:latin typeface="Helvetica Neue Medium"/>
              <a:ea typeface="+mj-ea"/>
              <a:cs typeface="+mj-cs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9" y="359685"/>
            <a:ext cx="1052963" cy="33070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736035" y="2676939"/>
            <a:ext cx="5599043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36576" y="2673628"/>
            <a:ext cx="108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195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040835" y="1822174"/>
            <a:ext cx="3687409" cy="191162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1800" y="4077561"/>
            <a:ext cx="4709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Max ztráta  500 USD když bude akcie nad 200</a:t>
            </a:r>
          </a:p>
          <a:p>
            <a:r>
              <a:rPr lang="cs-CZ" dirty="0" smtClean="0"/>
              <a:t>Žádný úrok z krátké pozice</a:t>
            </a:r>
          </a:p>
          <a:p>
            <a:r>
              <a:rPr lang="cs-CZ" dirty="0" smtClean="0"/>
              <a:t>Max zisk 19 500 USD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2431771" y="2249558"/>
            <a:ext cx="1252335" cy="308112"/>
            <a:chOff x="2431771" y="2249558"/>
            <a:chExt cx="1252335" cy="308112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3670849" y="2259496"/>
              <a:ext cx="0" cy="298174"/>
            </a:xfrm>
            <a:prstGeom prst="line">
              <a:avLst/>
            </a:prstGeom>
            <a:ln>
              <a:solidFill>
                <a:srgbClr val="FF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431771" y="2249558"/>
              <a:ext cx="1252335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3670854" y="2557670"/>
            <a:ext cx="0" cy="2716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17551" y="2680251"/>
            <a:ext cx="108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200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724945" y="3733798"/>
            <a:ext cx="1709534" cy="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51449" y="2570924"/>
            <a:ext cx="0" cy="2716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5738193" y="2256331"/>
            <a:ext cx="1146312" cy="320347"/>
            <a:chOff x="5738193" y="2249558"/>
            <a:chExt cx="1146312" cy="320347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5751440" y="2271731"/>
              <a:ext cx="0" cy="298174"/>
            </a:xfrm>
            <a:prstGeom prst="line">
              <a:avLst/>
            </a:prstGeom>
            <a:ln>
              <a:solidFill>
                <a:srgbClr val="FF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5738193" y="2249558"/>
              <a:ext cx="1146312" cy="12235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1009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350838"/>
            <a:ext cx="965200" cy="35560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607319" y="1073426"/>
            <a:ext cx="7854194" cy="362446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dirty="0" smtClean="0">
                <a:solidFill>
                  <a:srgbClr val="1B9A38"/>
                </a:solidFill>
                <a:latin typeface="Helvetica Neue Medium"/>
              </a:rPr>
              <a:t>Bonus </a:t>
            </a:r>
            <a:endParaRPr lang="cs-CZ" sz="1800" dirty="0">
              <a:solidFill>
                <a:srgbClr val="1B9A38"/>
              </a:solidFill>
              <a:latin typeface="Helvetica Neue Medium"/>
            </a:endParaRPr>
          </a:p>
          <a:p>
            <a:pPr algn="l"/>
            <a:endParaRPr lang="cs-CZ" sz="1800" dirty="0">
              <a:latin typeface="Helvetica Neue Medium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sk-SK" altLang="sk-SK" sz="1600" dirty="0" err="1" smtClean="0">
                <a:latin typeface="Helvetica Neue Medium"/>
                <a:ea typeface="+mj-ea"/>
                <a:cs typeface="+mj-cs"/>
              </a:rPr>
              <a:t>Otevření</a:t>
            </a:r>
            <a:r>
              <a:rPr lang="sk-SK" altLang="sk-SK" sz="1600" dirty="0" smtClean="0">
                <a:latin typeface="Helvetica Neue Medium"/>
                <a:ea typeface="+mj-ea"/>
                <a:cs typeface="+mj-cs"/>
              </a:rPr>
              <a:t> účtu do konce </a:t>
            </a:r>
            <a:r>
              <a:rPr lang="sk-SK" altLang="sk-SK" sz="1600" dirty="0" err="1" smtClean="0">
                <a:latin typeface="Helvetica Neue Medium"/>
                <a:ea typeface="+mj-ea"/>
                <a:cs typeface="+mj-cs"/>
              </a:rPr>
              <a:t>února</a:t>
            </a:r>
            <a:r>
              <a:rPr lang="sk-SK" altLang="sk-SK" sz="1600" dirty="0" smtClean="0">
                <a:latin typeface="Helvetica Neue Medium"/>
                <a:ea typeface="+mj-ea"/>
                <a:cs typeface="+mj-cs"/>
              </a:rPr>
              <a:t> 2016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sk-SK" altLang="sk-SK" sz="1600" dirty="0" err="1" smtClean="0">
                <a:latin typeface="Helvetica Neue Medium"/>
                <a:ea typeface="+mj-ea"/>
                <a:cs typeface="+mj-cs"/>
              </a:rPr>
              <a:t>Prvních</a:t>
            </a:r>
            <a:r>
              <a:rPr lang="sk-SK" altLang="sk-SK" sz="1600" smtClean="0">
                <a:latin typeface="Helvetica Neue Medium"/>
                <a:ea typeface="+mj-ea"/>
                <a:cs typeface="+mj-cs"/>
              </a:rPr>
              <a:t> 25 </a:t>
            </a:r>
            <a:r>
              <a:rPr lang="sk-SK" altLang="sk-SK" sz="1600" dirty="0" err="1" smtClean="0">
                <a:latin typeface="Helvetica Neue Medium"/>
                <a:ea typeface="+mj-ea"/>
                <a:cs typeface="+mj-cs"/>
              </a:rPr>
              <a:t>opčních</a:t>
            </a:r>
            <a:r>
              <a:rPr lang="sk-SK" altLang="sk-SK" sz="1600" dirty="0" smtClean="0">
                <a:latin typeface="Helvetica Neue Medium"/>
                <a:ea typeface="+mj-ea"/>
                <a:cs typeface="+mj-cs"/>
              </a:rPr>
              <a:t> </a:t>
            </a:r>
            <a:r>
              <a:rPr lang="sk-SK" altLang="sk-SK" sz="1600" dirty="0" err="1" smtClean="0">
                <a:latin typeface="Helvetica Neue Medium"/>
                <a:ea typeface="+mj-ea"/>
                <a:cs typeface="+mj-cs"/>
              </a:rPr>
              <a:t>kontraktů</a:t>
            </a:r>
            <a:r>
              <a:rPr lang="sk-SK" altLang="sk-SK" sz="1600" dirty="0" smtClean="0">
                <a:latin typeface="Helvetica Neue Medium"/>
                <a:ea typeface="+mj-ea"/>
                <a:cs typeface="+mj-cs"/>
              </a:rPr>
              <a:t> zdarma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sk-SK" altLang="sk-SK" sz="1600" dirty="0" smtClean="0">
                <a:latin typeface="Helvetica Neue Medium"/>
                <a:ea typeface="+mj-ea"/>
                <a:cs typeface="+mj-cs"/>
              </a:rPr>
              <a:t>Obchody do </a:t>
            </a:r>
            <a:r>
              <a:rPr lang="sk-SK" altLang="sk-SK" sz="1600" dirty="0" err="1" smtClean="0">
                <a:latin typeface="Helvetica Neue Medium"/>
                <a:ea typeface="+mj-ea"/>
                <a:cs typeface="+mj-cs"/>
              </a:rPr>
              <a:t>dubna</a:t>
            </a:r>
            <a:r>
              <a:rPr lang="sk-SK" altLang="sk-SK" sz="1600" dirty="0" smtClean="0">
                <a:latin typeface="Helvetica Neue Medium"/>
                <a:ea typeface="+mj-ea"/>
                <a:cs typeface="+mj-cs"/>
              </a:rPr>
              <a:t> 2016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endParaRPr lang="sk-SK" sz="1600" dirty="0" smtClean="0">
              <a:latin typeface="Helvetica Neue Medium"/>
              <a:ea typeface="+mj-ea"/>
              <a:cs typeface="+mj-cs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endParaRPr lang="sk-SK" sz="1600" dirty="0" smtClean="0">
              <a:latin typeface="Helvetica Neue Medium"/>
              <a:ea typeface="+mj-ea"/>
              <a:cs typeface="+mj-cs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de-DE" sz="1600" dirty="0">
              <a:latin typeface="Helvetica Neue Medium"/>
              <a:ea typeface="+mj-ea"/>
              <a:cs typeface="+mj-cs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9" y="359685"/>
            <a:ext cx="1052963" cy="33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42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311</Words>
  <Application>Microsoft Office PowerPoint</Application>
  <PresentationFormat>On-screen Show (16:9)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Geneva</vt:lpstr>
      <vt:lpstr>Helvetica Neue Bold Condensed</vt:lpstr>
      <vt:lpstr>Helvetica Neue Medium</vt:lpstr>
      <vt:lpstr>HelveticaNeueLT Pro 55 Roman</vt:lpstr>
      <vt:lpstr>Office-Design</vt:lpstr>
      <vt:lpstr>Call opce a put opce</vt:lpstr>
      <vt:lpstr>Webináře LYNX slouží pouze k informačním a vzdělávacím účelům. Informace uvedené v prezentaci, a které zaznějí během webináře, nejsou investičním doporučením na nákup ani prodej cenných papírů, derivátů nebo jiných investičních nástrojů.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800 877 877 (zdarma)       info@lynxbroker.cz</vt:lpstr>
    </vt:vector>
  </TitlesOfParts>
  <Company>DFB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Lothar  Matthäus</dc:creator>
  <cp:lastModifiedBy>LYNX - Gabriel Jurčák</cp:lastModifiedBy>
  <cp:revision>92</cp:revision>
  <dcterms:created xsi:type="dcterms:W3CDTF">2015-06-09T13:17:35Z</dcterms:created>
  <dcterms:modified xsi:type="dcterms:W3CDTF">2016-02-15T10:33:36Z</dcterms:modified>
</cp:coreProperties>
</file>